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4"/>
  </p:notesMasterIdLst>
  <p:sldIdLst>
    <p:sldId id="287" r:id="rId2"/>
    <p:sldId id="288" r:id="rId3"/>
  </p:sldIdLst>
  <p:sldSz cx="6858000" cy="9906000" type="A4"/>
  <p:notesSz cx="7102475" cy="102330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93" userDrawn="1">
          <p15:clr>
            <a:srgbClr val="A4A3A4"/>
          </p15:clr>
        </p15:guide>
        <p15:guide id="2" pos="2160">
          <p15:clr>
            <a:srgbClr val="A4A3A4"/>
          </p15:clr>
        </p15:guide>
        <p15:guide id="3" orient="horz"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D2"/>
    <a:srgbClr val="0096FF"/>
    <a:srgbClr val="ABDFE8"/>
    <a:srgbClr val="60D0E4"/>
    <a:srgbClr val="60D0E5"/>
    <a:srgbClr val="9BCDDA"/>
    <a:srgbClr val="A1D5E2"/>
    <a:srgbClr val="88CEDB"/>
    <a:srgbClr val="009197"/>
    <a:srgbClr val="ADD4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p:restoredTop sz="50000" autoAdjust="0"/>
  </p:normalViewPr>
  <p:slideViewPr>
    <p:cSldViewPr snapToGrid="0" snapToObjects="1">
      <p:cViewPr varScale="1">
        <p:scale>
          <a:sx n="89" d="100"/>
          <a:sy n="89" d="100"/>
        </p:scale>
        <p:origin x="4120" y="168"/>
      </p:cViewPr>
      <p:guideLst>
        <p:guide orient="horz" pos="2893"/>
        <p:guide pos="2160"/>
        <p:guide orient="horz" pos="3097"/>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fr-CH"/>
          </a:p>
        </p:txBody>
      </p:sp>
      <p:sp>
        <p:nvSpPr>
          <p:cNvPr id="3" name="Espace réservé de la date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00D4D497-4409-5D44-97EF-FD2BFE4B0093}" type="datetimeFigureOut">
              <a:rPr lang="fr-CH" smtClean="0"/>
              <a:t>06.10.22</a:t>
            </a:fld>
            <a:endParaRPr lang="fr-CH"/>
          </a:p>
        </p:txBody>
      </p:sp>
      <p:sp>
        <p:nvSpPr>
          <p:cNvPr id="4" name="Espace réservé de l’image des diapositives 3"/>
          <p:cNvSpPr>
            <a:spLocks noGrp="1" noRot="1" noChangeAspect="1"/>
          </p:cNvSpPr>
          <p:nvPr>
            <p:ph type="sldImg" idx="2"/>
          </p:nvPr>
        </p:nvSpPr>
        <p:spPr>
          <a:xfrm>
            <a:off x="2357438" y="1279525"/>
            <a:ext cx="2387600" cy="3452813"/>
          </a:xfrm>
          <a:prstGeom prst="rect">
            <a:avLst/>
          </a:prstGeom>
          <a:noFill/>
          <a:ln w="12700">
            <a:solidFill>
              <a:prstClr val="black"/>
            </a:solidFill>
          </a:ln>
        </p:spPr>
        <p:txBody>
          <a:bodyPr vert="horz" lIns="99057" tIns="49528" rIns="99057" bIns="49528" rtlCol="0" anchor="ctr"/>
          <a:lstStyle/>
          <a:p>
            <a:endParaRPr lang="fr-CH"/>
          </a:p>
        </p:txBody>
      </p:sp>
      <p:sp>
        <p:nvSpPr>
          <p:cNvPr id="5" name="Espace réservé des commentaires 4"/>
          <p:cNvSpPr>
            <a:spLocks noGrp="1"/>
          </p:cNvSpPr>
          <p:nvPr>
            <p:ph type="body" sz="quarter" idx="3"/>
          </p:nvPr>
        </p:nvSpPr>
        <p:spPr>
          <a:xfrm>
            <a:off x="710248" y="4924643"/>
            <a:ext cx="5681980" cy="4029254"/>
          </a:xfrm>
          <a:prstGeom prst="rect">
            <a:avLst/>
          </a:prstGeom>
        </p:spPr>
        <p:txBody>
          <a:bodyPr vert="horz" lIns="99057" tIns="49528" rIns="99057" bIns="49528"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lang="fr-CH"/>
          </a:p>
        </p:txBody>
      </p:sp>
      <p:sp>
        <p:nvSpPr>
          <p:cNvPr id="7" name="Espace réservé du numéro de diapositive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29898DAF-5DE8-5147-9117-5A51DFCF7EF4}" type="slidenum">
              <a:rPr lang="fr-CH" smtClean="0"/>
              <a:t>‹#›</a:t>
            </a:fld>
            <a:endParaRPr lang="fr-CH"/>
          </a:p>
        </p:txBody>
      </p:sp>
    </p:spTree>
    <p:extLst>
      <p:ext uri="{BB962C8B-B14F-4D97-AF65-F5344CB8AC3E}">
        <p14:creationId xmlns:p14="http://schemas.microsoft.com/office/powerpoint/2010/main" val="841135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631D53-F41D-154C-972E-273E445BEB4F}" type="datetimeFigureOut">
              <a:rPr lang="fr-FR" smtClean="0"/>
              <a:t>06/10/2022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294401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631D53-F41D-154C-972E-273E445BEB4F}" type="datetimeFigureOut">
              <a:rPr lang="fr-FR" smtClean="0"/>
              <a:t>06/10/2022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1370332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631D53-F41D-154C-972E-273E445BEB4F}" type="datetimeFigureOut">
              <a:rPr lang="fr-FR" smtClean="0"/>
              <a:t>06/10/2022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395949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631D53-F41D-154C-972E-273E445BEB4F}" type="datetimeFigureOut">
              <a:rPr lang="fr-FR" smtClean="0"/>
              <a:t>06/10/2022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2999527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631D53-F41D-154C-972E-273E445BEB4F}" type="datetimeFigureOut">
              <a:rPr lang="fr-FR" smtClean="0"/>
              <a:t>06/10/2022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2891360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631D53-F41D-154C-972E-273E445BEB4F}" type="datetimeFigureOut">
              <a:rPr lang="fr-FR" smtClean="0"/>
              <a:t>06/10/2022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2334588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631D53-F41D-154C-972E-273E445BEB4F}" type="datetimeFigureOut">
              <a:rPr lang="fr-FR" smtClean="0"/>
              <a:t>06/10/2022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2605970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631D53-F41D-154C-972E-273E445BEB4F}" type="datetimeFigureOut">
              <a:rPr lang="fr-FR" smtClean="0"/>
              <a:t>06/10/2022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78978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631D53-F41D-154C-972E-273E445BEB4F}" type="datetimeFigureOut">
              <a:rPr lang="fr-FR" smtClean="0"/>
              <a:t>06/10/2022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1138905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B631D53-F41D-154C-972E-273E445BEB4F}" type="datetimeFigureOut">
              <a:rPr lang="fr-FR" smtClean="0"/>
              <a:t>06/10/2022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1638591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B631D53-F41D-154C-972E-273E445BEB4F}" type="datetimeFigureOut">
              <a:rPr lang="fr-FR" smtClean="0"/>
              <a:t>06/10/2022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89A1577-A27B-8E49-8C7A-111C3A851F74}" type="slidenum">
              <a:rPr lang="fr-FR" smtClean="0"/>
              <a:t>‹#›</a:t>
            </a:fld>
            <a:endParaRPr lang="fr-FR"/>
          </a:p>
        </p:txBody>
      </p:sp>
    </p:spTree>
    <p:extLst>
      <p:ext uri="{BB962C8B-B14F-4D97-AF65-F5344CB8AC3E}">
        <p14:creationId xmlns:p14="http://schemas.microsoft.com/office/powerpoint/2010/main" val="3995388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B631D53-F41D-154C-972E-273E445BEB4F}" type="datetimeFigureOut">
              <a:rPr lang="fr-FR" smtClean="0"/>
              <a:t>06/10/2022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89A1577-A27B-8E49-8C7A-111C3A851F74}" type="slidenum">
              <a:rPr lang="fr-FR" smtClean="0"/>
              <a:t>‹#›</a:t>
            </a:fld>
            <a:endParaRPr lang="fr-FR"/>
          </a:p>
        </p:txBody>
      </p:sp>
      <p:sp>
        <p:nvSpPr>
          <p:cNvPr id="7" name="Rectangle 6">
            <a:extLst>
              <a:ext uri="{FF2B5EF4-FFF2-40B4-BE49-F238E27FC236}">
                <a16:creationId xmlns:a16="http://schemas.microsoft.com/office/drawing/2014/main" id="{85678CFB-FDCF-FB45-B4A6-9E79BD11BCC8}"/>
              </a:ext>
            </a:extLst>
          </p:cNvPr>
          <p:cNvSpPr/>
          <p:nvPr userDrawn="1"/>
        </p:nvSpPr>
        <p:spPr>
          <a:xfrm>
            <a:off x="209006" y="195942"/>
            <a:ext cx="6426925" cy="9522823"/>
          </a:xfrm>
          <a:prstGeom prst="rect">
            <a:avLst/>
          </a:prstGeom>
          <a:noFill/>
          <a:ln w="101600" cap="flat">
            <a:solidFill>
              <a:srgbClr val="007BD2"/>
            </a:solidFill>
            <a:miter lim="800000"/>
          </a:ln>
          <a:effectLst/>
        </p:spPr>
        <p:style>
          <a:lnRef idx="1">
            <a:schemeClr val="accent1"/>
          </a:lnRef>
          <a:fillRef idx="3">
            <a:schemeClr val="accent1"/>
          </a:fillRef>
          <a:effectRef idx="2">
            <a:schemeClr val="accent1"/>
          </a:effectRef>
          <a:fontRef idx="minor">
            <a:schemeClr val="lt1"/>
          </a:fontRef>
        </p:style>
        <p:txBody>
          <a:bodyPr anchor="ctr"/>
          <a:lstStyle/>
          <a:p>
            <a:pPr algn="ctr" defTabSz="497754" fontAlgn="auto">
              <a:spcBef>
                <a:spcPts val="0"/>
              </a:spcBef>
              <a:spcAft>
                <a:spcPts val="0"/>
              </a:spcAft>
              <a:defRPr/>
            </a:pPr>
            <a:endParaRPr lang="en-US">
              <a:noFill/>
            </a:endParaRPr>
          </a:p>
        </p:txBody>
      </p:sp>
    </p:spTree>
    <p:extLst>
      <p:ext uri="{BB962C8B-B14F-4D97-AF65-F5344CB8AC3E}">
        <p14:creationId xmlns:p14="http://schemas.microsoft.com/office/powerpoint/2010/main" val="207648715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2CE47ED9-E3FF-AC43-BB92-C68E452C1174}"/>
              </a:ext>
            </a:extLst>
          </p:cNvPr>
          <p:cNvSpPr/>
          <p:nvPr/>
        </p:nvSpPr>
        <p:spPr>
          <a:xfrm>
            <a:off x="768077" y="2808073"/>
            <a:ext cx="5466587" cy="5787290"/>
          </a:xfrm>
          <a:prstGeom prst="rect">
            <a:avLst/>
          </a:prstGeom>
        </p:spPr>
        <p:txBody>
          <a:bodyPr wrap="square">
            <a:spAutoFit/>
          </a:bodyPr>
          <a:lstStyle/>
          <a:p>
            <a:pPr>
              <a:lnSpc>
                <a:spcPct val="150000"/>
              </a:lnSpc>
            </a:pPr>
            <a:r>
              <a:rPr lang="it-IT" sz="1400" dirty="0">
                <a:solidFill>
                  <a:srgbClr val="007BD2"/>
                </a:solidFill>
                <a:latin typeface="Gill Sans" panose="020B0502020104020203" pitchFamily="34" charset="-79"/>
                <a:cs typeface="Gill Sans" panose="020B0502020104020203" pitchFamily="34" charset="-79"/>
              </a:rPr>
              <a:t>BENEFITS</a:t>
            </a:r>
          </a:p>
          <a:p>
            <a:pPr marL="171450" indent="-171450">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Smooths dry, flaky and cracky lips.</a:t>
            </a:r>
          </a:p>
          <a:p>
            <a:pPr marL="171450" indent="-171450">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Removes dead skin particles and restores skin softness.</a:t>
            </a:r>
          </a:p>
          <a:p>
            <a:pPr marL="171450" indent="-171450">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Targeted lip care benefits, essential preparation step for any lip </a:t>
            </a:r>
            <a:r>
              <a:rPr lang="en-GB" sz="1200" dirty="0" err="1">
                <a:solidFill>
                  <a:prstClr val="black"/>
                </a:solidFill>
                <a:latin typeface="Baskerville" panose="02020502070401020303" pitchFamily="18" charset="0"/>
                <a:ea typeface="Baskerville" panose="02020502070401020303" pitchFamily="18" charset="0"/>
                <a:cs typeface="Gill Sans Light" panose="020B0302020104020203" pitchFamily="34" charset="-79"/>
              </a:rPr>
              <a:t>color</a:t>
            </a: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a:t>
            </a:r>
          </a:p>
          <a:p>
            <a:pPr lvl="0">
              <a:lnSpc>
                <a:spcPct val="150000"/>
              </a:lnSpc>
            </a:pPr>
            <a:endPar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endParaRPr>
          </a:p>
          <a:p>
            <a:pPr lvl="0">
              <a:lnSpc>
                <a:spcPct val="150000"/>
              </a:lnSpc>
            </a:pPr>
            <a:r>
              <a:rPr lang="it-IT" sz="1400" dirty="0">
                <a:solidFill>
                  <a:srgbClr val="007BD2"/>
                </a:solidFill>
                <a:latin typeface="Gill Sans" panose="020B0502020104020203" pitchFamily="34" charset="-79"/>
                <a:cs typeface="Gill Sans" panose="020B0502020104020203" pitchFamily="34" charset="-79"/>
              </a:rPr>
              <a:t>FORMULA</a:t>
            </a:r>
          </a:p>
          <a:p>
            <a:pPr marL="171450" indent="-171450">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Packed with coconut and bamboo particles to promote an effective yet gentle exfoliation.</a:t>
            </a:r>
          </a:p>
          <a:p>
            <a:pPr marL="171450" indent="-171450">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Enriched with softening and regenerating oils and butters (Shea butter, Jojoba, Almond, Apricot and Castor oil) and Vanilla aroma.</a:t>
            </a:r>
            <a:endParaRPr lang="en-US"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endParaRPr>
          </a:p>
          <a:p>
            <a:pPr marL="171450" indent="-171450">
              <a:lnSpc>
                <a:spcPct val="150000"/>
              </a:lnSpc>
              <a:buFont typeface="Arial" panose="020B0604020202020204" pitchFamily="34" charset="0"/>
              <a:buChar char="•"/>
            </a:pPr>
            <a:r>
              <a:rPr lang="en-US"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Based on Carnauba wax and Beeswax ensuring a smooth application, glossy finish and emollient effect.</a:t>
            </a:r>
          </a:p>
          <a:p>
            <a:pPr lvl="0">
              <a:lnSpc>
                <a:spcPct val="150000"/>
              </a:lnSpc>
            </a:pPr>
            <a:endParaRPr lang="en-US"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endParaRPr>
          </a:p>
          <a:p>
            <a:pPr lvl="0">
              <a:lnSpc>
                <a:spcPct val="150000"/>
              </a:lnSpc>
            </a:pPr>
            <a:r>
              <a:rPr lang="it-IT" sz="1400" dirty="0">
                <a:solidFill>
                  <a:srgbClr val="007BD2"/>
                </a:solidFill>
                <a:latin typeface="Gill Sans" panose="020B0502020104020203" pitchFamily="34" charset="-79"/>
                <a:cs typeface="Gill Sans" panose="020B0502020104020203" pitchFamily="34" charset="-79"/>
              </a:rPr>
              <a:t>OTHER FEATURES</a:t>
            </a:r>
          </a:p>
          <a:p>
            <a:pPr marL="171450" indent="-171450" algn="just">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Practical and handy format, targeted application.</a:t>
            </a:r>
          </a:p>
          <a:p>
            <a:pPr marL="171450" indent="-171450" algn="just">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Fragrance free, free from parabens, silicones, allergens, microplastics, PEG.</a:t>
            </a:r>
          </a:p>
          <a:p>
            <a:pPr marL="171450" indent="-171450" algn="just">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Melting and gliding texture, not greasy.</a:t>
            </a:r>
          </a:p>
          <a:p>
            <a:pPr marL="171450" indent="-171450" algn="just">
              <a:lnSpc>
                <a:spcPct val="150000"/>
              </a:lnSpc>
              <a:buFont typeface="Arial" panose="020B0604020202020204" pitchFamily="34" charset="0"/>
              <a:buChar char="•"/>
            </a:pPr>
            <a:endParaRPr lang="en-GB" sz="1200" dirty="0">
              <a:latin typeface="Baskerville" panose="02020502070401020303" pitchFamily="18" charset="0"/>
              <a:ea typeface="Baskerville" panose="02020502070401020303" pitchFamily="18" charset="0"/>
              <a:cs typeface="Gill Sans Light" panose="020B0302020104020203" pitchFamily="34" charset="-79"/>
            </a:endParaRPr>
          </a:p>
          <a:p>
            <a:pPr>
              <a:lnSpc>
                <a:spcPct val="150000"/>
              </a:lnSpc>
            </a:pPr>
            <a:r>
              <a:rPr lang="it-IT" sz="1400" dirty="0">
                <a:solidFill>
                  <a:srgbClr val="007BD2"/>
                </a:solidFill>
                <a:latin typeface="Gill Sans" panose="020B0502020104020203" pitchFamily="34" charset="-79"/>
                <a:cs typeface="Gill Sans" panose="020B0502020104020203" pitchFamily="34" charset="-79"/>
              </a:rPr>
              <a:t>APPLICATION TIPS</a:t>
            </a:r>
          </a:p>
          <a:p>
            <a:pPr>
              <a:lnSpc>
                <a:spcPct val="150000"/>
              </a:lnSpc>
            </a:pPr>
            <a:r>
              <a:rPr lang="en-GB" sz="1200" dirty="0">
                <a:latin typeface="Baskerville" panose="02020502070401020303" pitchFamily="18" charset="0"/>
                <a:ea typeface="Baskerville" panose="02020502070401020303" pitchFamily="18" charset="0"/>
                <a:cs typeface="Gill Sans Light" panose="020B0302020104020203" pitchFamily="34" charset="-79"/>
              </a:rPr>
              <a:t>Swipe across lips in a back-and-forth motion to exfoliate. Wipe off the excess.</a:t>
            </a:r>
            <a:endParaRPr lang="en-GB" sz="1050" spc="300" dirty="0">
              <a:solidFill>
                <a:schemeClr val="tx1">
                  <a:lumMod val="50000"/>
                  <a:lumOff val="50000"/>
                </a:schemeClr>
              </a:solidFill>
              <a:latin typeface="Gill Sans Light" panose="020B0302020104020203" pitchFamily="34" charset="-79"/>
              <a:cs typeface="Gill Sans Light" panose="020B0302020104020203" pitchFamily="34" charset="-79"/>
            </a:endParaRPr>
          </a:p>
        </p:txBody>
      </p:sp>
      <p:grpSp>
        <p:nvGrpSpPr>
          <p:cNvPr id="21" name="Grouper 20"/>
          <p:cNvGrpSpPr/>
          <p:nvPr/>
        </p:nvGrpSpPr>
        <p:grpSpPr>
          <a:xfrm>
            <a:off x="896452" y="2159811"/>
            <a:ext cx="5338212" cy="518735"/>
            <a:chOff x="774139" y="2396068"/>
            <a:chExt cx="5338212" cy="518735"/>
          </a:xfrm>
        </p:grpSpPr>
        <p:sp>
          <p:nvSpPr>
            <p:cNvPr id="24" name="Rectangle 23"/>
            <p:cNvSpPr/>
            <p:nvPr/>
          </p:nvSpPr>
          <p:spPr>
            <a:xfrm>
              <a:off x="774139" y="2453138"/>
              <a:ext cx="5338212" cy="461665"/>
            </a:xfrm>
            <a:prstGeom prst="rect">
              <a:avLst/>
            </a:prstGeom>
          </p:spPr>
          <p:txBody>
            <a:bodyPr wrap="square">
              <a:spAutoFit/>
            </a:bodyPr>
            <a:lstStyle/>
            <a:p>
              <a:pPr algn="ctr"/>
              <a:r>
                <a:rPr lang="en-US" sz="1200" dirty="0">
                  <a:solidFill>
                    <a:srgbClr val="007BD2"/>
                  </a:solidFill>
                  <a:latin typeface="Gill Sans" panose="020B0502020104020203" pitchFamily="34" charset="-79"/>
                  <a:cs typeface="Gill Sans" panose="020B0502020104020203" pitchFamily="34" charset="-79"/>
                </a:rPr>
                <a:t>This exfoliating and conditioning lip scrub enriched with natural exfoliators promotes softer, smoother and moisturized lips. </a:t>
              </a:r>
            </a:p>
          </p:txBody>
        </p:sp>
        <p:cxnSp>
          <p:nvCxnSpPr>
            <p:cNvPr id="25" name="Connecteur droit 24"/>
            <p:cNvCxnSpPr/>
            <p:nvPr/>
          </p:nvCxnSpPr>
          <p:spPr>
            <a:xfrm>
              <a:off x="774139" y="2396068"/>
              <a:ext cx="5293875" cy="0"/>
            </a:xfrm>
            <a:prstGeom prst="line">
              <a:avLst/>
            </a:prstGeom>
            <a:ln>
              <a:solidFill>
                <a:srgbClr val="007BD2"/>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774139" y="2905317"/>
              <a:ext cx="5293875" cy="0"/>
            </a:xfrm>
            <a:prstGeom prst="line">
              <a:avLst/>
            </a:prstGeom>
            <a:ln>
              <a:solidFill>
                <a:srgbClr val="007BD2"/>
              </a:solidFill>
            </a:ln>
          </p:spPr>
          <p:style>
            <a:lnRef idx="1">
              <a:schemeClr val="accent1"/>
            </a:lnRef>
            <a:fillRef idx="0">
              <a:schemeClr val="accent1"/>
            </a:fillRef>
            <a:effectRef idx="0">
              <a:schemeClr val="accent1"/>
            </a:effectRef>
            <a:fontRef idx="minor">
              <a:schemeClr val="tx1"/>
            </a:fontRef>
          </p:style>
        </p:cxnSp>
      </p:grpSp>
      <p:pic>
        <p:nvPicPr>
          <p:cNvPr id="5" name="Immagine 4">
            <a:extLst>
              <a:ext uri="{FF2B5EF4-FFF2-40B4-BE49-F238E27FC236}">
                <a16:creationId xmlns:a16="http://schemas.microsoft.com/office/drawing/2014/main" id="{0CABB959-3A0B-4A4A-B436-9165EBE56E4F}"/>
              </a:ext>
            </a:extLst>
          </p:cNvPr>
          <p:cNvPicPr>
            <a:picLocks noChangeAspect="1"/>
          </p:cNvPicPr>
          <p:nvPr/>
        </p:nvPicPr>
        <p:blipFill>
          <a:blip r:embed="rId2"/>
          <a:stretch>
            <a:fillRect/>
          </a:stretch>
        </p:blipFill>
        <p:spPr>
          <a:xfrm>
            <a:off x="2171317" y="254428"/>
            <a:ext cx="2515363" cy="1078010"/>
          </a:xfrm>
          <a:prstGeom prst="rect">
            <a:avLst/>
          </a:prstGeom>
        </p:spPr>
      </p:pic>
      <p:sp>
        <p:nvSpPr>
          <p:cNvPr id="13" name="Rectangle 22">
            <a:extLst>
              <a:ext uri="{FF2B5EF4-FFF2-40B4-BE49-F238E27FC236}">
                <a16:creationId xmlns:a16="http://schemas.microsoft.com/office/drawing/2014/main" id="{316EBE51-880D-4642-8FCB-A9D79F320446}"/>
              </a:ext>
            </a:extLst>
          </p:cNvPr>
          <p:cNvSpPr/>
          <p:nvPr/>
        </p:nvSpPr>
        <p:spPr>
          <a:xfrm>
            <a:off x="0" y="952083"/>
            <a:ext cx="6857999" cy="769441"/>
          </a:xfrm>
          <a:prstGeom prst="rect">
            <a:avLst/>
          </a:prstGeom>
        </p:spPr>
        <p:txBody>
          <a:bodyPr wrap="square">
            <a:spAutoFit/>
          </a:bodyPr>
          <a:lstStyle/>
          <a:p>
            <a:pPr lvl="0" algn="ctr"/>
            <a:r>
              <a:rPr lang="en-AU" sz="2400" dirty="0">
                <a:solidFill>
                  <a:prstClr val="black">
                    <a:lumMod val="50000"/>
                    <a:lumOff val="50000"/>
                  </a:prstClr>
                </a:solidFill>
                <a:latin typeface="Baskerville Old Face" panose="02020602080505020303" pitchFamily="18" charset="77"/>
                <a:ea typeface="Gill Sans" charset="0"/>
                <a:cs typeface="Baskerville"/>
              </a:rPr>
              <a:t>Lip scrub</a:t>
            </a:r>
          </a:p>
          <a:p>
            <a:pPr lvl="0" algn="ctr"/>
            <a:r>
              <a:rPr lang="fr-FR" sz="1200" spc="300" dirty="0">
                <a:solidFill>
                  <a:prstClr val="black">
                    <a:lumMod val="50000"/>
                    <a:lumOff val="50000"/>
                  </a:prstClr>
                </a:solidFill>
                <a:latin typeface="Gill Sans Light" panose="020B0302020104020203" pitchFamily="34" charset="-79"/>
                <a:cs typeface="Gill Sans Light" panose="020B0302020104020203" pitchFamily="34" charset="-79"/>
              </a:rPr>
              <a:t>324317</a:t>
            </a:r>
          </a:p>
          <a:p>
            <a:pPr algn="ctr"/>
            <a:endParaRPr lang="en-AU" sz="800" dirty="0">
              <a:solidFill>
                <a:schemeClr val="tx1">
                  <a:lumMod val="50000"/>
                  <a:lumOff val="50000"/>
                </a:schemeClr>
              </a:solidFill>
              <a:latin typeface="Baskerville"/>
              <a:ea typeface="Gill Sans" charset="0"/>
              <a:cs typeface="Baskerville"/>
            </a:endParaRPr>
          </a:p>
        </p:txBody>
      </p:sp>
      <p:sp>
        <p:nvSpPr>
          <p:cNvPr id="6" name="Rettangolo 5">
            <a:extLst>
              <a:ext uri="{FF2B5EF4-FFF2-40B4-BE49-F238E27FC236}">
                <a16:creationId xmlns:a16="http://schemas.microsoft.com/office/drawing/2014/main" id="{01582E4D-C8C7-BB44-A74C-501944FC623A}"/>
              </a:ext>
            </a:extLst>
          </p:cNvPr>
          <p:cNvSpPr/>
          <p:nvPr/>
        </p:nvSpPr>
        <p:spPr>
          <a:xfrm>
            <a:off x="658462" y="1779577"/>
            <a:ext cx="5814193" cy="307777"/>
          </a:xfrm>
          <a:prstGeom prst="rect">
            <a:avLst/>
          </a:prstGeom>
        </p:spPr>
        <p:txBody>
          <a:bodyPr wrap="square">
            <a:spAutoFit/>
          </a:bodyPr>
          <a:lstStyle/>
          <a:p>
            <a:pPr lvl="0" algn="ctr"/>
            <a:r>
              <a:rPr lang="en-GB" sz="1400" spc="300" dirty="0">
                <a:solidFill>
                  <a:prstClr val="black">
                    <a:lumMod val="50000"/>
                    <a:lumOff val="50000"/>
                  </a:prstClr>
                </a:solidFill>
                <a:latin typeface="Gill Sans" charset="0"/>
                <a:ea typeface="Gill Sans" charset="0"/>
                <a:cs typeface="Gill Sans" charset="0"/>
              </a:rPr>
              <a:t>FOR VELVET AND EVEN LIPS</a:t>
            </a:r>
          </a:p>
        </p:txBody>
      </p:sp>
      <p:sp>
        <p:nvSpPr>
          <p:cNvPr id="2" name="TextBox 1">
            <a:extLst>
              <a:ext uri="{FF2B5EF4-FFF2-40B4-BE49-F238E27FC236}">
                <a16:creationId xmlns:a16="http://schemas.microsoft.com/office/drawing/2014/main" id="{25BFADB3-1252-FD47-BB36-994215672B43}"/>
              </a:ext>
            </a:extLst>
          </p:cNvPr>
          <p:cNvSpPr txBox="1"/>
          <p:nvPr/>
        </p:nvSpPr>
        <p:spPr>
          <a:xfrm>
            <a:off x="9455285" y="5077838"/>
            <a:ext cx="184731" cy="369332"/>
          </a:xfrm>
          <a:prstGeom prst="rect">
            <a:avLst/>
          </a:prstGeom>
          <a:noFill/>
        </p:spPr>
        <p:txBody>
          <a:bodyPr wrap="none" rtlCol="0">
            <a:spAutoFit/>
          </a:bodyPr>
          <a:lstStyle/>
          <a:p>
            <a:endParaRPr lang="en-US"/>
          </a:p>
        </p:txBody>
      </p:sp>
      <p:sp>
        <p:nvSpPr>
          <p:cNvPr id="12" name="Rectangle 11">
            <a:extLst>
              <a:ext uri="{FF2B5EF4-FFF2-40B4-BE49-F238E27FC236}">
                <a16:creationId xmlns:a16="http://schemas.microsoft.com/office/drawing/2014/main" id="{01F0B011-FFD1-3245-8B26-D50F74142BCF}"/>
              </a:ext>
            </a:extLst>
          </p:cNvPr>
          <p:cNvSpPr/>
          <p:nvPr/>
        </p:nvSpPr>
        <p:spPr>
          <a:xfrm>
            <a:off x="2340398" y="9382481"/>
            <a:ext cx="2177199" cy="246221"/>
          </a:xfrm>
          <a:prstGeom prst="rect">
            <a:avLst/>
          </a:prstGeom>
        </p:spPr>
        <p:txBody>
          <a:bodyPr wrap="none">
            <a:spAutoFit/>
          </a:bodyPr>
          <a:lstStyle/>
          <a:p>
            <a:r>
              <a:rPr lang="en-US" sz="1000" spc="300" dirty="0">
                <a:solidFill>
                  <a:schemeClr val="tx1">
                    <a:lumMod val="50000"/>
                    <a:lumOff val="50000"/>
                  </a:schemeClr>
                </a:solidFill>
                <a:latin typeface="Gill Sans Light" panose="020B0302020104020203" pitchFamily="34" charset="-79"/>
                <a:cs typeface="Gill Sans Light" panose="020B0302020104020203" pitchFamily="34" charset="-79"/>
              </a:rPr>
              <a:t>SAMPLES ON REQUEST</a:t>
            </a:r>
          </a:p>
        </p:txBody>
      </p:sp>
    </p:spTree>
    <p:extLst>
      <p:ext uri="{BB962C8B-B14F-4D97-AF65-F5344CB8AC3E}">
        <p14:creationId xmlns:p14="http://schemas.microsoft.com/office/powerpoint/2010/main" val="90548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2CE47ED9-E3FF-AC43-BB92-C68E452C1174}"/>
              </a:ext>
            </a:extLst>
          </p:cNvPr>
          <p:cNvSpPr/>
          <p:nvPr/>
        </p:nvSpPr>
        <p:spPr>
          <a:xfrm>
            <a:off x="695703" y="2709982"/>
            <a:ext cx="5466587" cy="4970784"/>
          </a:xfrm>
          <a:prstGeom prst="rect">
            <a:avLst/>
          </a:prstGeom>
        </p:spPr>
        <p:txBody>
          <a:bodyPr wrap="square">
            <a:spAutoFit/>
          </a:bodyPr>
          <a:lstStyle/>
          <a:p>
            <a:pPr>
              <a:lnSpc>
                <a:spcPct val="150000"/>
              </a:lnSpc>
            </a:pPr>
            <a:r>
              <a:rPr lang="it-IT" sz="1400" dirty="0">
                <a:solidFill>
                  <a:srgbClr val="007BD2"/>
                </a:solidFill>
                <a:latin typeface="Gill Sans" panose="020B0502020104020203" pitchFamily="34" charset="-79"/>
                <a:cs typeface="Gill Sans" panose="020B0502020104020203" pitchFamily="34" charset="-79"/>
              </a:rPr>
              <a:t>FORMULA STATUS</a:t>
            </a:r>
          </a:p>
          <a:p>
            <a:pPr marL="171450" indent="-171450">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Stability and patch test successfully performed. </a:t>
            </a:r>
          </a:p>
          <a:p>
            <a:pPr marL="171450" indent="-171450">
              <a:lnSpc>
                <a:spcPct val="150000"/>
              </a:lnSpc>
              <a:buFont typeface="Arial" panose="020B0604020202020204" pitchFamily="34" charset="0"/>
              <a:buChar char="•"/>
            </a:pPr>
            <a:r>
              <a:rPr lang="en-US"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Microbiological challenge test not needed as water-free formula.</a:t>
            </a:r>
          </a:p>
          <a:p>
            <a:pPr marL="171450" indent="-171450">
              <a:lnSpc>
                <a:spcPct val="150000"/>
              </a:lnSpc>
              <a:buFont typeface="Arial" panose="020B0604020202020204" pitchFamily="34" charset="0"/>
              <a:buChar char="•"/>
            </a:pPr>
            <a:r>
              <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rPr>
              <a:t>No efficacy tests available.	  </a:t>
            </a:r>
          </a:p>
          <a:p>
            <a:pPr marL="171450" indent="-171450">
              <a:lnSpc>
                <a:spcPct val="150000"/>
              </a:lnSpc>
              <a:buFont typeface="Arial" panose="020B0604020202020204" pitchFamily="34" charset="0"/>
              <a:buChar char="•"/>
            </a:pPr>
            <a:endParaRPr lang="en-GB" sz="1200" dirty="0">
              <a:solidFill>
                <a:prstClr val="black"/>
              </a:solidFill>
              <a:latin typeface="Baskerville" panose="02020502070401020303" pitchFamily="18" charset="0"/>
              <a:ea typeface="Baskerville" panose="02020502070401020303" pitchFamily="18" charset="0"/>
              <a:cs typeface="Gill Sans Light" panose="020B0302020104020203" pitchFamily="34" charset="-79"/>
            </a:endParaRPr>
          </a:p>
          <a:p>
            <a:pPr>
              <a:lnSpc>
                <a:spcPct val="150000"/>
              </a:lnSpc>
            </a:pPr>
            <a:r>
              <a:rPr lang="en-GB" sz="1400" dirty="0">
                <a:solidFill>
                  <a:srgbClr val="007BD2"/>
                </a:solidFill>
                <a:latin typeface="Gill Sans" panose="020B0502020104020203" pitchFamily="34" charset="-79"/>
                <a:cs typeface="Gill Sans" panose="020B0502020104020203" pitchFamily="34" charset="-79"/>
              </a:rPr>
              <a:t>INCI (Ask for the final version before proceeding with printing)</a:t>
            </a:r>
            <a:endParaRPr lang="en-US" sz="1050" dirty="0">
              <a:solidFill>
                <a:schemeClr val="tx1">
                  <a:lumMod val="50000"/>
                  <a:lumOff val="50000"/>
                </a:schemeClr>
              </a:solidFill>
              <a:latin typeface="Gill Sans Light" panose="020B0302020104020203" pitchFamily="34" charset="-79"/>
              <a:cs typeface="Gill Sans Light" panose="020B0302020104020203" pitchFamily="34" charset="-79"/>
            </a:endParaRPr>
          </a:p>
          <a:p>
            <a:pPr algn="just">
              <a:lnSpc>
                <a:spcPct val="150000"/>
              </a:lnSpc>
            </a:pPr>
            <a:r>
              <a:rPr lang="en-GB" sz="1050" dirty="0">
                <a:solidFill>
                  <a:schemeClr val="tx1">
                    <a:lumMod val="50000"/>
                    <a:lumOff val="50000"/>
                  </a:schemeClr>
                </a:solidFill>
                <a:latin typeface="Gill Sans Light" panose="020B0302020104020203" pitchFamily="34" charset="-79"/>
                <a:cs typeface="Gill Sans Light" panose="020B0302020104020203" pitchFamily="34" charset="-79"/>
              </a:rPr>
              <a:t>SIMMONDSIA CHINENSIS SEED OIL, C12-15 ALKYL BENZOATE, CERA ALBA, RICINUS COMMUNIS SEED OIL, PRUNUS AMYGDALUS DULCIS OIL, PRUNUS ARMENIACA KERNEL OIL, HYDROGENATED COCO-GLYCERIDES, BUTYROSPERMUM PARKII BUTTER, COPERNICIA CERIFERA CERA, SUCROSE TETRASTEARATE TRIACETATE, CAPRYLIC/CAPRIC TRIGLYCERIDE, STEARALKONIUM HECTORITE, BAMBUSA ARUNDINACEA STEM EXTRACT, HELIANTHUS ANNUUS HYBRID OIL, COCOS NUCIFERA SHELL POWDER, PROPYLENE CARBONATE, TOCOPHERYL ACETATE, VANILLIN, TOCOPHEROL, HELIANTHUS ANNUUS SEED OIL, CALENDULA OFFICINALIS FLOWER EXTRACT, CHAMOMILLA RECUTITA FLOWER EXTRACT, ECHINACEA PURPUREA EXTRACT, SALVIA OFFICINALIS LEAF EXTRACT </a:t>
            </a:r>
          </a:p>
          <a:p>
            <a:pPr algn="just">
              <a:lnSpc>
                <a:spcPct val="150000"/>
              </a:lnSpc>
            </a:pPr>
            <a:endParaRPr lang="en-GB" sz="1050" dirty="0">
              <a:solidFill>
                <a:schemeClr val="tx1">
                  <a:lumMod val="50000"/>
                  <a:lumOff val="50000"/>
                </a:schemeClr>
              </a:solidFill>
              <a:latin typeface="Gill Sans Light" panose="020B0302020104020203" pitchFamily="34" charset="-79"/>
              <a:cs typeface="Gill Sans Light" panose="020B0302020104020203" pitchFamily="34" charset="-79"/>
            </a:endParaRPr>
          </a:p>
          <a:p>
            <a:pPr algn="just">
              <a:lnSpc>
                <a:spcPct val="150000"/>
              </a:lnSpc>
            </a:pPr>
            <a:endParaRPr lang="en-US" sz="1050" dirty="0">
              <a:solidFill>
                <a:schemeClr val="tx1">
                  <a:lumMod val="50000"/>
                  <a:lumOff val="50000"/>
                </a:schemeClr>
              </a:solidFill>
              <a:latin typeface="Gill Sans Light" panose="020B0302020104020203" pitchFamily="34" charset="-79"/>
              <a:cs typeface="Gill Sans Light" panose="020B0302020104020203" pitchFamily="34" charset="-79"/>
            </a:endParaRPr>
          </a:p>
          <a:p>
            <a:pPr>
              <a:lnSpc>
                <a:spcPct val="150000"/>
              </a:lnSpc>
            </a:pPr>
            <a:endParaRPr lang="en-GB" sz="1050" spc="300" dirty="0">
              <a:solidFill>
                <a:schemeClr val="tx1">
                  <a:lumMod val="50000"/>
                  <a:lumOff val="50000"/>
                </a:schemeClr>
              </a:solidFill>
              <a:latin typeface="Gill Sans Light" panose="020B0302020104020203" pitchFamily="34" charset="-79"/>
              <a:cs typeface="Gill Sans Light" panose="020B0302020104020203" pitchFamily="34" charset="-79"/>
            </a:endParaRPr>
          </a:p>
        </p:txBody>
      </p:sp>
      <p:grpSp>
        <p:nvGrpSpPr>
          <p:cNvPr id="21" name="Grouper 20"/>
          <p:cNvGrpSpPr/>
          <p:nvPr/>
        </p:nvGrpSpPr>
        <p:grpSpPr>
          <a:xfrm>
            <a:off x="832792" y="2052090"/>
            <a:ext cx="5338212" cy="734178"/>
            <a:chOff x="774139" y="2396068"/>
            <a:chExt cx="5338212" cy="734178"/>
          </a:xfrm>
        </p:grpSpPr>
        <p:sp>
          <p:nvSpPr>
            <p:cNvPr id="24" name="Rectangle 23"/>
            <p:cNvSpPr/>
            <p:nvPr/>
          </p:nvSpPr>
          <p:spPr>
            <a:xfrm>
              <a:off x="774139" y="2453138"/>
              <a:ext cx="5338212" cy="677108"/>
            </a:xfrm>
            <a:prstGeom prst="rect">
              <a:avLst/>
            </a:prstGeom>
          </p:spPr>
          <p:txBody>
            <a:bodyPr wrap="square">
              <a:spAutoFit/>
            </a:bodyPr>
            <a:lstStyle/>
            <a:p>
              <a:pPr algn="ctr"/>
              <a:r>
                <a:rPr lang="en-US" sz="1200" dirty="0">
                  <a:solidFill>
                    <a:srgbClr val="007BD2"/>
                  </a:solidFill>
                  <a:latin typeface="Gill Sans" panose="020B0502020104020203" pitchFamily="34" charset="-79"/>
                  <a:cs typeface="Gill Sans" panose="020B0502020104020203" pitchFamily="34" charset="-79"/>
                </a:rPr>
                <a:t>This exfoliating and conditioning lip scrub enriched with natural exfoliators promotes softer, smoother and moisturized lips. </a:t>
              </a:r>
            </a:p>
            <a:p>
              <a:pPr algn="ctr"/>
              <a:endParaRPr lang="en-US" sz="1400" dirty="0">
                <a:solidFill>
                  <a:srgbClr val="007BD2"/>
                </a:solidFill>
                <a:latin typeface="Gill Sans" panose="020B0502020104020203" pitchFamily="34" charset="-79"/>
                <a:cs typeface="Gill Sans" panose="020B0502020104020203" pitchFamily="34" charset="-79"/>
              </a:endParaRPr>
            </a:p>
          </p:txBody>
        </p:sp>
        <p:cxnSp>
          <p:nvCxnSpPr>
            <p:cNvPr id="25" name="Connecteur droit 24"/>
            <p:cNvCxnSpPr/>
            <p:nvPr/>
          </p:nvCxnSpPr>
          <p:spPr>
            <a:xfrm>
              <a:off x="774139" y="2396068"/>
              <a:ext cx="5293875" cy="0"/>
            </a:xfrm>
            <a:prstGeom prst="line">
              <a:avLst/>
            </a:prstGeom>
            <a:ln>
              <a:solidFill>
                <a:srgbClr val="007BD2"/>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774139" y="2905317"/>
              <a:ext cx="5293875" cy="0"/>
            </a:xfrm>
            <a:prstGeom prst="line">
              <a:avLst/>
            </a:prstGeom>
            <a:ln>
              <a:solidFill>
                <a:srgbClr val="007BD2"/>
              </a:solidFill>
            </a:ln>
          </p:spPr>
          <p:style>
            <a:lnRef idx="1">
              <a:schemeClr val="accent1"/>
            </a:lnRef>
            <a:fillRef idx="0">
              <a:schemeClr val="accent1"/>
            </a:fillRef>
            <a:effectRef idx="0">
              <a:schemeClr val="accent1"/>
            </a:effectRef>
            <a:fontRef idx="minor">
              <a:schemeClr val="tx1"/>
            </a:fontRef>
          </p:style>
        </p:cxnSp>
      </p:grpSp>
      <p:pic>
        <p:nvPicPr>
          <p:cNvPr id="5" name="Immagine 4">
            <a:extLst>
              <a:ext uri="{FF2B5EF4-FFF2-40B4-BE49-F238E27FC236}">
                <a16:creationId xmlns:a16="http://schemas.microsoft.com/office/drawing/2014/main" id="{0CABB959-3A0B-4A4A-B436-9165EBE56E4F}"/>
              </a:ext>
            </a:extLst>
          </p:cNvPr>
          <p:cNvPicPr>
            <a:picLocks noChangeAspect="1"/>
          </p:cNvPicPr>
          <p:nvPr/>
        </p:nvPicPr>
        <p:blipFill>
          <a:blip r:embed="rId2"/>
          <a:stretch>
            <a:fillRect/>
          </a:stretch>
        </p:blipFill>
        <p:spPr>
          <a:xfrm>
            <a:off x="2171317" y="254428"/>
            <a:ext cx="2515363" cy="1078010"/>
          </a:xfrm>
          <a:prstGeom prst="rect">
            <a:avLst/>
          </a:prstGeom>
        </p:spPr>
      </p:pic>
      <p:sp>
        <p:nvSpPr>
          <p:cNvPr id="6" name="Rettangolo 5">
            <a:extLst>
              <a:ext uri="{FF2B5EF4-FFF2-40B4-BE49-F238E27FC236}">
                <a16:creationId xmlns:a16="http://schemas.microsoft.com/office/drawing/2014/main" id="{01582E4D-C8C7-BB44-A74C-501944FC623A}"/>
              </a:ext>
            </a:extLst>
          </p:cNvPr>
          <p:cNvSpPr/>
          <p:nvPr/>
        </p:nvSpPr>
        <p:spPr>
          <a:xfrm>
            <a:off x="704417" y="1687244"/>
            <a:ext cx="5814193" cy="307777"/>
          </a:xfrm>
          <a:prstGeom prst="rect">
            <a:avLst/>
          </a:prstGeom>
        </p:spPr>
        <p:txBody>
          <a:bodyPr wrap="square">
            <a:spAutoFit/>
          </a:bodyPr>
          <a:lstStyle/>
          <a:p>
            <a:pPr lvl="0" algn="ctr"/>
            <a:r>
              <a:rPr lang="en-GB" sz="1400" spc="300" dirty="0">
                <a:solidFill>
                  <a:prstClr val="black">
                    <a:lumMod val="50000"/>
                    <a:lumOff val="50000"/>
                  </a:prstClr>
                </a:solidFill>
                <a:latin typeface="Gill Sans" charset="0"/>
                <a:ea typeface="Gill Sans" charset="0"/>
                <a:cs typeface="Gill Sans" charset="0"/>
              </a:rPr>
              <a:t>FOR VELVET AND EVEN LIPS</a:t>
            </a:r>
          </a:p>
        </p:txBody>
      </p:sp>
      <p:sp>
        <p:nvSpPr>
          <p:cNvPr id="2" name="TextBox 1">
            <a:extLst>
              <a:ext uri="{FF2B5EF4-FFF2-40B4-BE49-F238E27FC236}">
                <a16:creationId xmlns:a16="http://schemas.microsoft.com/office/drawing/2014/main" id="{25BFADB3-1252-FD47-BB36-994215672B43}"/>
              </a:ext>
            </a:extLst>
          </p:cNvPr>
          <p:cNvSpPr txBox="1"/>
          <p:nvPr/>
        </p:nvSpPr>
        <p:spPr>
          <a:xfrm>
            <a:off x="9455285" y="5077838"/>
            <a:ext cx="184731" cy="369332"/>
          </a:xfrm>
          <a:prstGeom prst="rect">
            <a:avLst/>
          </a:prstGeom>
          <a:noFill/>
        </p:spPr>
        <p:txBody>
          <a:bodyPr wrap="none" rtlCol="0">
            <a:spAutoFit/>
          </a:bodyPr>
          <a:lstStyle/>
          <a:p>
            <a:endParaRPr lang="en-US"/>
          </a:p>
        </p:txBody>
      </p:sp>
      <p:sp>
        <p:nvSpPr>
          <p:cNvPr id="11" name="Rectangle 10">
            <a:extLst>
              <a:ext uri="{FF2B5EF4-FFF2-40B4-BE49-F238E27FC236}">
                <a16:creationId xmlns:a16="http://schemas.microsoft.com/office/drawing/2014/main" id="{CC84B30E-0390-FA4C-B520-3A89E6D7EF93}"/>
              </a:ext>
            </a:extLst>
          </p:cNvPr>
          <p:cNvSpPr/>
          <p:nvPr/>
        </p:nvSpPr>
        <p:spPr>
          <a:xfrm>
            <a:off x="2340398" y="9382481"/>
            <a:ext cx="2177199" cy="246221"/>
          </a:xfrm>
          <a:prstGeom prst="rect">
            <a:avLst/>
          </a:prstGeom>
        </p:spPr>
        <p:txBody>
          <a:bodyPr wrap="none">
            <a:spAutoFit/>
          </a:bodyPr>
          <a:lstStyle/>
          <a:p>
            <a:r>
              <a:rPr lang="en-US" sz="1000" spc="300" dirty="0">
                <a:solidFill>
                  <a:schemeClr val="tx1">
                    <a:lumMod val="50000"/>
                    <a:lumOff val="50000"/>
                  </a:schemeClr>
                </a:solidFill>
                <a:latin typeface="Gill Sans Light" panose="020B0302020104020203" pitchFamily="34" charset="-79"/>
                <a:cs typeface="Gill Sans Light" panose="020B0302020104020203" pitchFamily="34" charset="-79"/>
              </a:rPr>
              <a:t>SAMPLES ON REQUEST</a:t>
            </a:r>
          </a:p>
        </p:txBody>
      </p:sp>
      <p:sp>
        <p:nvSpPr>
          <p:cNvPr id="12" name="Rectangle 22">
            <a:extLst>
              <a:ext uri="{FF2B5EF4-FFF2-40B4-BE49-F238E27FC236}">
                <a16:creationId xmlns:a16="http://schemas.microsoft.com/office/drawing/2014/main" id="{AA20E9EB-3E81-3646-AA7F-CF08396FD716}"/>
              </a:ext>
            </a:extLst>
          </p:cNvPr>
          <p:cNvSpPr/>
          <p:nvPr/>
        </p:nvSpPr>
        <p:spPr>
          <a:xfrm>
            <a:off x="0" y="952083"/>
            <a:ext cx="6857999" cy="769441"/>
          </a:xfrm>
          <a:prstGeom prst="rect">
            <a:avLst/>
          </a:prstGeom>
        </p:spPr>
        <p:txBody>
          <a:bodyPr wrap="square">
            <a:spAutoFit/>
          </a:bodyPr>
          <a:lstStyle/>
          <a:p>
            <a:pPr lvl="0" algn="ctr"/>
            <a:r>
              <a:rPr lang="en-AU" sz="2400" dirty="0">
                <a:solidFill>
                  <a:prstClr val="black">
                    <a:lumMod val="50000"/>
                    <a:lumOff val="50000"/>
                  </a:prstClr>
                </a:solidFill>
                <a:latin typeface="Baskerville Old Face" panose="02020602080505020303" pitchFamily="18" charset="77"/>
                <a:ea typeface="Gill Sans" charset="0"/>
                <a:cs typeface="Baskerville"/>
              </a:rPr>
              <a:t>Lip scrub</a:t>
            </a:r>
          </a:p>
          <a:p>
            <a:pPr lvl="0" algn="ctr"/>
            <a:r>
              <a:rPr lang="fr-FR" sz="1200" spc="300" dirty="0">
                <a:solidFill>
                  <a:prstClr val="black">
                    <a:lumMod val="50000"/>
                    <a:lumOff val="50000"/>
                  </a:prstClr>
                </a:solidFill>
                <a:latin typeface="Gill Sans Light" panose="020B0302020104020203" pitchFamily="34" charset="-79"/>
                <a:cs typeface="Gill Sans Light" panose="020B0302020104020203" pitchFamily="34" charset="-79"/>
              </a:rPr>
              <a:t>324317</a:t>
            </a:r>
          </a:p>
          <a:p>
            <a:pPr algn="ctr"/>
            <a:endParaRPr lang="en-AU" sz="800" dirty="0">
              <a:solidFill>
                <a:schemeClr val="tx1">
                  <a:lumMod val="50000"/>
                  <a:lumOff val="50000"/>
                </a:schemeClr>
              </a:solidFill>
              <a:latin typeface="Baskerville"/>
              <a:ea typeface="Gill Sans" charset="0"/>
              <a:cs typeface="Baskerville"/>
            </a:endParaRPr>
          </a:p>
        </p:txBody>
      </p:sp>
    </p:spTree>
    <p:extLst>
      <p:ext uri="{BB962C8B-B14F-4D97-AF65-F5344CB8AC3E}">
        <p14:creationId xmlns:p14="http://schemas.microsoft.com/office/powerpoint/2010/main" val="3597230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331</Words>
  <Application>Microsoft Macintosh PowerPoint</Application>
  <PresentationFormat>A4 Paper (210x297 mm)</PresentationFormat>
  <Paragraphs>35</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Baskerville</vt:lpstr>
      <vt:lpstr>Baskerville Old Face</vt:lpstr>
      <vt:lpstr>Calibri</vt:lpstr>
      <vt:lpstr>Calibri Light</vt:lpstr>
      <vt:lpstr>Gill Sans</vt:lpstr>
      <vt:lpstr>Gill Sans Light</vt:lpstr>
      <vt:lpstr>Office Theme</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Utilisateur de Microsoft Office</dc:creator>
  <cp:keywords/>
  <dc:description/>
  <cp:lastModifiedBy>Licia Galluccio Rivoli</cp:lastModifiedBy>
  <cp:revision>628</cp:revision>
  <cp:lastPrinted>2022-09-27T12:46:07Z</cp:lastPrinted>
  <dcterms:created xsi:type="dcterms:W3CDTF">2016-12-09T08:16:04Z</dcterms:created>
  <dcterms:modified xsi:type="dcterms:W3CDTF">2022-10-06T07:52:01Z</dcterms:modified>
  <cp:category/>
</cp:coreProperties>
</file>